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7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3" autoAdjust="0"/>
  </p:normalViewPr>
  <p:slideViewPr>
    <p:cSldViewPr snapToGrid="0">
      <p:cViewPr varScale="1">
        <p:scale>
          <a:sx n="63" d="100"/>
          <a:sy n="63" d="100"/>
        </p:scale>
        <p:origin x="9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012D-25CD-42ED-AC55-FF8C63906752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AAB63-A8F0-4427-A7EE-95CE37383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8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doubling times, some measured in minutes; time is an important factor with microbial infections</a:t>
            </a:r>
          </a:p>
          <a:p>
            <a:r>
              <a:rPr lang="en-US" dirty="0"/>
              <a:t>Culturing bacteria for ID methods takes time and so do genetic testing methods</a:t>
            </a:r>
          </a:p>
          <a:p>
            <a:r>
              <a:rPr lang="en-US" dirty="0"/>
              <a:t>Technicians can look at organisms under a microscope and maybe get a broad reading of the microbe type; subjective and variable</a:t>
            </a:r>
          </a:p>
          <a:p>
            <a:r>
              <a:rPr lang="en-US" dirty="0"/>
              <a:t>ID is used to determine precise treatment options; without ID, broad spectrum antibiotics are used, leading to antibiotic resistance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9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Measurements automatic; many similar / correlated, how selected? Better choices (NN)?; skew; optimal features? All</a:t>
            </a:r>
          </a:p>
          <a:p>
            <a:r>
              <a:rPr lang="en-US" dirty="0"/>
              <a:t>Target variable: 10 microorganisms; imbalance (25% / 2%); </a:t>
            </a:r>
            <a:r>
              <a:rPr lang="en-US" dirty="0" err="1"/>
              <a:t>class_weight</a:t>
            </a:r>
            <a:r>
              <a:rPr lang="en-US" dirty="0"/>
              <a:t>=‘balanced’ (modest improvement); sampled/resampled to average number – lowered metrics for all, but using 25% less data; </a:t>
            </a:r>
          </a:p>
          <a:p>
            <a:r>
              <a:rPr lang="en-US" dirty="0"/>
              <a:t>Representative of real-world? Of their class (species)?; diatoms are quite varied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7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 considered: Accuracy, F1-Score, Precision, Recall; all were comparable to Accuracy; hyperparameter tuning using </a:t>
            </a:r>
            <a:r>
              <a:rPr lang="en-US" dirty="0" err="1"/>
              <a:t>GridSearchCV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Given the comparable results between RFC and DTC, proceed w/DT because easier to interpret (troubleshooting &amp; further analysis/improvement) and ~10x faster</a:t>
            </a:r>
          </a:p>
          <a:p>
            <a:r>
              <a:rPr lang="en-US" dirty="0"/>
              <a:t>Generate more data; expand to more microbe </a:t>
            </a:r>
            <a:r>
              <a:rPr lang="en-US" dirty="0" err="1"/>
              <a:t>taxons</a:t>
            </a:r>
            <a:r>
              <a:rPr lang="en-US" dirty="0"/>
              <a:t> and try different genera or species within a taxonomy; look for other useful measurements</a:t>
            </a:r>
          </a:p>
          <a:p>
            <a:r>
              <a:rPr lang="en-US" dirty="0"/>
              <a:t>Allow NN to directly extract features useful for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9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2CF5-35D2-2B84-E058-A552D99B9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7F39-2ABC-621D-4A37-102A26F3E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30BB5-6E10-DE6A-60F5-522C5F6D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9BCB1-AEF6-FFF8-BC4E-CDD73DA1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FADC8-E8A2-8700-E9DF-189C548AF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5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7009-C2E0-72A5-41FD-266A375D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2E94F-A090-0F24-6B35-69DF71FE0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484F-1D62-007C-46F1-0D1E981E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9091-E9A4-F24A-84F3-03F49180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B51DB-4D45-A460-E688-CD774C43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2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FC1028-8036-65A5-3FE9-9EA8C0758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C4557-90E3-4DEC-AC6C-5ECA98A97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62535-F349-7079-870C-BAC88F6F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4DCE-3573-86EA-2FBE-C9402F51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14448-F88C-74FE-08BB-55A21DF5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1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7D1D-7868-51F7-FDFD-E8984610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57EF-ECBA-C7D9-315D-AE0397E11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1F38F-C7AD-9B59-215E-9BF238FE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34FA9-088A-52BD-E170-E840E030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A876D-172F-4308-56D0-16A9ACEB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0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7F39-4E24-7719-03B5-40A31C8E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9DC37-4902-A032-314A-4CC43DF6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B3FAA-932B-FD8C-556E-F4061E09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ACA-92D8-86A2-DA59-603F75A1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5F683-5549-26C2-5CBB-AF111EF0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72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67E7-5083-B137-D8C1-ADED945B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4D1E7-D262-79A4-512E-AC9B75263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BC877-D101-BBD7-E0E7-43B15C7E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D7A94-A9E1-FFE8-031D-6E4D2E08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D5194-BCE5-DFF9-CB3C-01A44A0F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9D869-ADEC-51A7-3342-DF835FD7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7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9012-056B-445E-2701-08FC4389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A1ED2-AB7E-5077-61E1-C59C065DA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A85DA-CBA0-C079-3177-CD8C6CA98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DDBD9-FF55-A5E4-95FC-EF88E1CE3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CEBA2-1D41-E528-A276-9795456CF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DA768-4DEE-17F7-F8C1-AC611BDB3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06E87-58EA-0AF8-43EA-7480EF88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8F2E0-238F-B8D4-E547-2BAC0C0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1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A1F09-8A47-9D98-3057-10EC61BC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B92C6-7463-1319-B600-52E2A9F6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BE093-95A9-F132-9439-6A8948FD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B1395-FA1A-50F2-22A0-51106753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9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42F53-933D-65E7-7951-98D4125B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28B58-7722-1E10-9107-6A373DF3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B5F02-7834-B802-CB49-AA4A07C4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5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EB10-5BB7-895C-052F-BBB79F7F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2FBA2-958D-E6C4-645F-4D18EF6C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8201B-84D4-9024-5501-A8C16020A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1108D-A069-A489-6345-D45013F2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6232D-4C39-A57B-F920-60077CE8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8195F-2F91-1CD9-2E8B-1AEC3D14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6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A5C1-86F4-ED16-5967-F20F2BEF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3FB034-2656-0A51-D302-7BBF5A0E7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E3A89-05E2-E6DC-D822-AE90D534B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7EA9-62CB-9A4A-09D5-534807C4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04AF6-B538-D471-CD04-4EB39165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5AF50-B366-3025-BE91-D0F07A02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3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BEFB4-86E4-8637-BE55-F59A0C58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6F663-BB42-7ECF-4809-EA6076B4F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B3E19-2241-17D0-4BE6-C277F8CB3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9FCA6-96A6-495F-BA7A-3E9498066E6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D9E3-A9C0-960D-2465-D960B9E44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9C49D-D136-20A0-953C-F9D3AA2B9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1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AFC8ECA4-63F8-6BF8-3413-489D6B149A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76442-3086-2143-668F-2C10A9D69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Rapid Microbe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C65FD-D629-5EE1-313B-2FB44AA0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Machine Learning proof-of-concept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CD7907-DD27-531F-2C52-2FCF1D3FF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6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821"/>
    </mc:Choice>
    <mc:Fallback>
      <p:transition spd="slow" advTm="1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FB923A-040E-1E4C-8C21-80FB170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People love pets</a:t>
            </a:r>
          </a:p>
        </p:txBody>
      </p:sp>
      <p:pic>
        <p:nvPicPr>
          <p:cNvPr id="7" name="Content Placeholder 6" descr="A British shorthair cat and golden retriever snuggling">
            <a:extLst>
              <a:ext uri="{FF2B5EF4-FFF2-40B4-BE49-F238E27FC236}">
                <a16:creationId xmlns:a16="http://schemas.microsoft.com/office/drawing/2014/main" id="{B60C23F9-DDAB-B0D2-898D-1EE18AF12A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4" r="25885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831D31-A41E-999C-5C89-9D6535A09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We don’t want our furry friends to be sick</a:t>
            </a:r>
          </a:p>
          <a:p>
            <a:r>
              <a:rPr lang="en-US" sz="2200"/>
              <a:t>An average American spends $687 per year on their cat and over $1,200 on their dog</a:t>
            </a:r>
          </a:p>
          <a:p>
            <a:r>
              <a:rPr lang="en-US" sz="2200"/>
              <a:t>Primary costs are food, followed by veterinary care</a:t>
            </a:r>
          </a:p>
          <a:p>
            <a:pPr marL="0"/>
            <a:endParaRPr lang="en-US" sz="220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5D5087F-CCAD-6E28-FEE9-0EA7DB2CB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70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72"/>
    </mc:Choice>
    <mc:Fallback>
      <p:transition spd="slow" advTm="27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D105F-DD9B-769B-8CC1-F913C1F6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Speed of Identification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5BB4C-56F5-B03E-3CAF-09649500C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Microorganisms can replicate very quickly</a:t>
            </a:r>
          </a:p>
          <a:p>
            <a:r>
              <a:rPr lang="en-US" sz="2200"/>
              <a:t>Identification takes time</a:t>
            </a:r>
          </a:p>
          <a:p>
            <a:r>
              <a:rPr lang="en-US" sz="2200"/>
              <a:t>Manual identification is subjective</a:t>
            </a:r>
          </a:p>
          <a:p>
            <a:r>
              <a:rPr lang="en-US" sz="2200"/>
              <a:t>Identification drives treatment</a:t>
            </a:r>
          </a:p>
        </p:txBody>
      </p:sp>
      <p:pic>
        <p:nvPicPr>
          <p:cNvPr id="7" name="Content Placeholder 6" descr="Researcher examining growth in a petrie dish">
            <a:extLst>
              <a:ext uri="{FF2B5EF4-FFF2-40B4-BE49-F238E27FC236}">
                <a16:creationId xmlns:a16="http://schemas.microsoft.com/office/drawing/2014/main" id="{BCCD9F3A-D66C-2560-5041-88279E33A8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4" r="1677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8A6B23-335D-3B03-BFE6-A3404D23B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4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11"/>
    </mc:Choice>
    <mc:Fallback>
      <p:transition spd="slow" advTm="6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77156-CB4D-E77F-329B-902EDAF5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Microbes Dataset (Kaggle)</a:t>
            </a:r>
          </a:p>
        </p:txBody>
      </p:sp>
      <p:pic>
        <p:nvPicPr>
          <p:cNvPr id="12" name="Content Placeholder 11" descr="Microscopic image of diatoms">
            <a:extLst>
              <a:ext uri="{FF2B5EF4-FFF2-40B4-BE49-F238E27FC236}">
                <a16:creationId xmlns:a16="http://schemas.microsoft.com/office/drawing/2014/main" id="{572A9652-96FE-C37D-1495-FB8522E24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1" r="2443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06FB2-5DC3-EF54-6770-A6FD072D3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23 numeric features </a:t>
            </a:r>
          </a:p>
          <a:p>
            <a:pPr lvl="1"/>
            <a:r>
              <a:rPr lang="en-US" sz="2200" dirty="0"/>
              <a:t>Measurements generated from microscopic imagery</a:t>
            </a:r>
          </a:p>
          <a:p>
            <a:pPr lvl="1"/>
            <a:r>
              <a:rPr lang="en-US" sz="2200" dirty="0"/>
              <a:t>Many skewed distributions</a:t>
            </a:r>
          </a:p>
          <a:p>
            <a:r>
              <a:rPr lang="en-US" sz="2200" dirty="0"/>
              <a:t>Target: names of organisms</a:t>
            </a:r>
          </a:p>
          <a:p>
            <a:pPr lvl="1"/>
            <a:r>
              <a:rPr lang="en-US" sz="2200" dirty="0"/>
              <a:t>10 classes</a:t>
            </a:r>
          </a:p>
          <a:p>
            <a:pPr lvl="1"/>
            <a:r>
              <a:rPr lang="en-US" sz="2200" dirty="0"/>
              <a:t>Imbalanced</a:t>
            </a:r>
          </a:p>
          <a:p>
            <a:r>
              <a:rPr lang="en-US" sz="2200" dirty="0"/>
              <a:t>Are the samples representative?</a:t>
            </a:r>
          </a:p>
          <a:p>
            <a:r>
              <a:rPr lang="en-US" sz="2200" dirty="0"/>
              <a:t>Optimal number of features</a:t>
            </a:r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45DEB-993B-81FF-9CBC-5E58C4B07DF2}"/>
              </a:ext>
            </a:extLst>
          </p:cNvPr>
          <p:cNvSpPr txBox="1"/>
          <p:nvPr/>
        </p:nvSpPr>
        <p:spPr>
          <a:xfrm>
            <a:off x="3705225" y="6503877"/>
            <a:ext cx="4084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https://upload.wikimedia.org/wikipedia/commons/f/f1/Diatoms.jpg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C22EAB-0E4C-FDEF-F656-91E710BEA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54"/>
    </mc:Choice>
    <mc:Fallback>
      <p:transition spd="slow" advTm="145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4A1B-C7B8-92FE-B752-BFF249704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Comparing algorithms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77C02-ACF2-006F-0C85-FC6A83163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Best algorithms:</a:t>
            </a:r>
          </a:p>
          <a:p>
            <a:pPr lvl="1"/>
            <a:r>
              <a:rPr lang="en-US" sz="1700" dirty="0" err="1"/>
              <a:t>RandomForestClassifier</a:t>
            </a:r>
            <a:r>
              <a:rPr lang="en-US" sz="1700" dirty="0"/>
              <a:t> - 98.2%</a:t>
            </a:r>
          </a:p>
          <a:p>
            <a:pPr lvl="1"/>
            <a:r>
              <a:rPr lang="en-US" sz="1700" dirty="0" err="1"/>
              <a:t>DecisionTreeClassifier</a:t>
            </a:r>
            <a:r>
              <a:rPr lang="en-US" sz="1700" dirty="0"/>
              <a:t> - 98.0%</a:t>
            </a:r>
          </a:p>
          <a:p>
            <a:pPr lvl="1"/>
            <a:r>
              <a:rPr lang="en-US" sz="1700" dirty="0" err="1"/>
              <a:t>GradientBoostingClassifier</a:t>
            </a:r>
            <a:r>
              <a:rPr lang="en-US" sz="1700" dirty="0"/>
              <a:t> - 87.5%</a:t>
            </a:r>
          </a:p>
          <a:p>
            <a:r>
              <a:rPr lang="en-US" sz="1700" dirty="0"/>
              <a:t>Worst algorithms:</a:t>
            </a:r>
          </a:p>
          <a:p>
            <a:pPr lvl="1"/>
            <a:r>
              <a:rPr lang="en-US" sz="1700" dirty="0" err="1"/>
              <a:t>GaussianNB</a:t>
            </a:r>
            <a:r>
              <a:rPr lang="en-US" sz="1700" dirty="0"/>
              <a:t> (Naïve Bayes) - 33.0%</a:t>
            </a:r>
          </a:p>
          <a:p>
            <a:pPr lvl="1"/>
            <a:r>
              <a:rPr lang="en-US" sz="1700" dirty="0" err="1"/>
              <a:t>AdaBoostClassifier</a:t>
            </a:r>
            <a:r>
              <a:rPr lang="en-US" sz="1700" dirty="0"/>
              <a:t> - 30.2%</a:t>
            </a:r>
          </a:p>
          <a:p>
            <a:r>
              <a:rPr lang="en-US" sz="1700" dirty="0"/>
              <a:t>After tuning:</a:t>
            </a:r>
          </a:p>
          <a:p>
            <a:pPr lvl="1"/>
            <a:r>
              <a:rPr lang="en-US" sz="1700" dirty="0" err="1"/>
              <a:t>RandomForestClassifier</a:t>
            </a:r>
            <a:r>
              <a:rPr lang="en-US" sz="1700" dirty="0"/>
              <a:t> - 98.7%</a:t>
            </a:r>
          </a:p>
          <a:p>
            <a:pPr lvl="1"/>
            <a:r>
              <a:rPr lang="en-US" sz="1700" dirty="0" err="1"/>
              <a:t>DecisionTreeClassifier</a:t>
            </a:r>
            <a:r>
              <a:rPr lang="en-US" sz="1700" dirty="0"/>
              <a:t> - 98.7%</a:t>
            </a:r>
          </a:p>
          <a:p>
            <a:pPr lvl="1"/>
            <a:endParaRPr lang="en-US" sz="1700" dirty="0"/>
          </a:p>
          <a:p>
            <a:endParaRPr lang="en-US" sz="1700" dirty="0"/>
          </a:p>
        </p:txBody>
      </p:sp>
      <p:pic>
        <p:nvPicPr>
          <p:cNvPr id="10" name="Content Placeholder 9" descr="Colorful balls displayed in a symmetric arrangement">
            <a:extLst>
              <a:ext uri="{FF2B5EF4-FFF2-40B4-BE49-F238E27FC236}">
                <a16:creationId xmlns:a16="http://schemas.microsoft.com/office/drawing/2014/main" id="{BF179770-663D-93A9-BDF7-35C5A93A15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" r="21967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144920-7D90-CAC3-599D-C05C94861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36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53"/>
    </mc:Choice>
    <mc:Fallback>
      <p:transition spd="slow" advTm="43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5E2A2-C7C3-FD67-DB95-DE86A563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 </a:t>
            </a:r>
            <a:br>
              <a:rPr lang="en-US" sz="5400" dirty="0"/>
            </a:br>
            <a:r>
              <a:rPr lang="en-US" sz="5400" dirty="0"/>
              <a:t>and next steps</a:t>
            </a:r>
          </a:p>
        </p:txBody>
      </p:sp>
      <p:pic>
        <p:nvPicPr>
          <p:cNvPr id="6" name="Content Placeholder 5" descr="Dog wearing collar sitting upright on grass, looking ahead, with trees in distance">
            <a:extLst>
              <a:ext uri="{FF2B5EF4-FFF2-40B4-BE49-F238E27FC236}">
                <a16:creationId xmlns:a16="http://schemas.microsoft.com/office/drawing/2014/main" id="{8460D526-5443-5166-091C-EAC0A9CD6C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r="37305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7434-61A6-C3BF-F97D-692C0D6FF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Selected model: </a:t>
            </a:r>
          </a:p>
          <a:p>
            <a:pPr lvl="1"/>
            <a:r>
              <a:rPr lang="en-US" sz="2200" dirty="0"/>
              <a:t>Decision Tree Classifier</a:t>
            </a:r>
          </a:p>
          <a:p>
            <a:r>
              <a:rPr lang="en-US" sz="2200" dirty="0"/>
              <a:t>Recommendations: </a:t>
            </a:r>
          </a:p>
          <a:p>
            <a:pPr lvl="1"/>
            <a:r>
              <a:rPr lang="en-US" sz="2200" dirty="0"/>
              <a:t>Supplement data set</a:t>
            </a:r>
          </a:p>
          <a:p>
            <a:pPr lvl="1"/>
            <a:r>
              <a:rPr lang="en-US" sz="2200" dirty="0"/>
              <a:t>Expand to additional microbes</a:t>
            </a:r>
          </a:p>
          <a:p>
            <a:pPr lvl="1"/>
            <a:r>
              <a:rPr lang="en-US" sz="2200" dirty="0"/>
              <a:t>Consider new measurements</a:t>
            </a:r>
          </a:p>
          <a:p>
            <a:pPr lvl="1"/>
            <a:r>
              <a:rPr lang="en-US" sz="2200" dirty="0"/>
              <a:t>Train a neural network directly on microscope images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D4AC24-4253-4AD8-0DEF-E5B78978C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88"/>
    </mc:Choice>
    <mc:Fallback>
      <p:transition spd="slow" advTm="5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</TotalTime>
  <Words>429</Words>
  <Application>Microsoft Office PowerPoint</Application>
  <PresentationFormat>Widescreen</PresentationFormat>
  <Paragraphs>56</Paragraphs>
  <Slides>6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Rapid Microbe Identification</vt:lpstr>
      <vt:lpstr>People love pets</vt:lpstr>
      <vt:lpstr>Speed of Identification</vt:lpstr>
      <vt:lpstr>Microbes Dataset (Kaggle)</vt:lpstr>
      <vt:lpstr>Comparing algorithms</vt:lpstr>
      <vt:lpstr>Conclusion 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Microbe Identification</dc:title>
  <dc:creator>Scott Breitbach</dc:creator>
  <cp:lastModifiedBy>Scott Breitbach</cp:lastModifiedBy>
  <cp:revision>4</cp:revision>
  <dcterms:created xsi:type="dcterms:W3CDTF">2022-06-29T23:12:41Z</dcterms:created>
  <dcterms:modified xsi:type="dcterms:W3CDTF">2022-06-30T18:53:46Z</dcterms:modified>
</cp:coreProperties>
</file>